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/>
    <p:restoredTop sz="94760"/>
  </p:normalViewPr>
  <p:slideViewPr>
    <p:cSldViewPr snapToGrid="0" snapToObjects="1">
      <p:cViewPr>
        <p:scale>
          <a:sx n="84" d="100"/>
          <a:sy n="84" d="100"/>
        </p:scale>
        <p:origin x="7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00FEB-E108-494C-BA67-523D86FB82A7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D7AEA-605F-254F-A02E-F4F546362E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0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Estate Agent</a:t>
            </a:r>
            <a:r>
              <a:rPr lang="en-US" baseline="0" dirty="0" smtClean="0"/>
              <a:t> Evaluation.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7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2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Change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69C1B-E22D-D74A-B37E-7F947F09A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4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higher the living area the higher the price.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9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3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02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7AEA-605F-254F-A02E-F4F546362E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6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7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6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4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2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3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2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8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207A1-6330-7A4D-B332-04363F2280D3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CDB62-207D-3E48-904D-DBEC7DAF32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9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2764" y="500903"/>
            <a:ext cx="9362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HOUSE PRICES: ADVANCED REGRESSION TECHNIQUES</a:t>
            </a:r>
          </a:p>
          <a:p>
            <a:pPr algn="ctr"/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9748" y="5830234"/>
            <a:ext cx="352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BY SIMRAN CELLINI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49" y="1701232"/>
            <a:ext cx="5061287" cy="37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2392" y="272693"/>
            <a:ext cx="454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DECISION TREE RESULTS 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2010648"/>
            <a:ext cx="6720840" cy="447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650" y="1497112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R2 MODEL SCORE  = </a:t>
            </a:r>
            <a:r>
              <a:rPr lang="nb-NO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0.720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0968" y="983576"/>
            <a:ext cx="381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ROOT-MEAN SQUARED ERROR = $43596</a:t>
            </a:r>
            <a:endParaRPr lang="en-US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2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6155" y="421435"/>
            <a:ext cx="490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RANDOM FOREST RESULTS 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9803" y="1070230"/>
            <a:ext cx="382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ROOT-MEAN SQUARED ERROR = </a:t>
            </a:r>
            <a:r>
              <a:rPr lang="en-US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$</a:t>
            </a:r>
            <a:r>
              <a:rPr lang="uk-UA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31395</a:t>
            </a:r>
            <a:r>
              <a:rPr lang="en-US" b="1" dirty="0" smtClean="0"/>
              <a:t>.</a:t>
            </a:r>
            <a:endParaRPr lang="en-US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8178" y="151828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R2 MODEL SCORE  = </a:t>
            </a:r>
            <a:r>
              <a:rPr lang="nb-NO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0.854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59" y="2098040"/>
            <a:ext cx="6826527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3321" y="467155"/>
            <a:ext cx="491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GRADIENT BOOSTED TREES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23527" y="1205152"/>
            <a:ext cx="381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ROOT-MEAN SQUARED ERROR = $31033.</a:t>
            </a:r>
            <a:endParaRPr lang="en-US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2607" y="1682848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R2 MODEL SCORE  = </a:t>
            </a:r>
            <a:r>
              <a:rPr lang="nb-NO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0.858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2160544"/>
            <a:ext cx="6705420" cy="44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2214" y="421680"/>
            <a:ext cx="24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 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818" y="1220411"/>
            <a:ext cx="112189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To sum up the best models to use were Random Forests and Gradient Boosted Trees.  The Root Mean Squared Error for both was around $30,000. It shows that the predictions are more accurate for the lowest house prices.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machine learning models also showed me what the top ten important features are relating to the Sales Price. Number 1 represents the best model feature.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1. Ground Living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2. Overall Quality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3. Lot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4. Garage Area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5. Total SF Basement.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6. Overall Condition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7. Year Built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8. Unfinished SF of Basement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9. Type 1 Finished SF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10. Open Porch SF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17436" y="1083235"/>
            <a:ext cx="5782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ANY </a:t>
            </a:r>
          </a:p>
          <a:p>
            <a:pPr algn="ctr"/>
            <a:r>
              <a:rPr lang="en-US" sz="9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 </a:t>
            </a:r>
          </a:p>
          <a:p>
            <a:pPr algn="ctr"/>
            <a:r>
              <a:rPr lang="en-US" sz="96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09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6032" y="463475"/>
            <a:ext cx="4400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PRESENTATION OUTLINE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763" y="138828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Project motivation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Project aim.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Gathering and analyzing my data.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Heatmap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Approach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Data Exploration.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Data Exploration Part 2.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Methodology.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Decision Tree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Random Forest Results.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Gradient Boosted Trees Results.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12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5244" y="385527"/>
            <a:ext cx="6750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771" y="1814362"/>
            <a:ext cx="10192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When researching into this topic I found out the following: </a:t>
            </a:r>
          </a:p>
          <a:p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</a:t>
            </a:r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shortage of homes to buy has caused prices to rise sharply in many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areas</a:t>
            </a:r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in the US.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Home prices in New York City have risen 4.1 percent in the past year, still much higher than U.S. average hourly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earnings.</a:t>
            </a:r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 </a:t>
            </a:r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Eight </a:t>
            </a:r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out of 10 non-homeowners indicate that owning a home is part of their American Dream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23" y="1031858"/>
            <a:ext cx="2491557" cy="15650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5244" y="3880952"/>
            <a:ext cx="6750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AIM</a:t>
            </a:r>
          </a:p>
        </p:txBody>
      </p:sp>
      <p:sp>
        <p:nvSpPr>
          <p:cNvPr id="8" name="Rectangle 7"/>
          <p:cNvSpPr/>
          <p:nvPr/>
        </p:nvSpPr>
        <p:spPr>
          <a:xfrm>
            <a:off x="853233" y="4789981"/>
            <a:ext cx="9342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BASED ON DIFFERENT HOUSE FEATURES CAN WE PREDICT WHAT THE SALE PRICE WILL BE?</a:t>
            </a:r>
            <a:endParaRPr lang="en-US" b="1" u="sng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6985" y="515020"/>
            <a:ext cx="631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GATHERING &amp; ANALYSING MY DATA 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529" y="1222813"/>
            <a:ext cx="1019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first step was to gather and analyze my data. The table below shows 5 different types of house features and the output of the project which is the Sale Price. My table has a total 79 different types of house feature.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44222" r="46528" b="38445"/>
          <a:stretch/>
        </p:blipFill>
        <p:spPr>
          <a:xfrm>
            <a:off x="2295859" y="2217023"/>
            <a:ext cx="7125788" cy="2385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83" y="5086747"/>
            <a:ext cx="1063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YEAR BUILT: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year when the house was built.		</a:t>
            </a:r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KITCHEN QUALITY: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different kitchen quality ratings.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GROUND LIVING AREA: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ground floor living  area in square feet.  	</a:t>
            </a:r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GARAGE TYPE: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Whether it is a detached or attached garage.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NEIGHBORHOOD: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Different neighborhood locations in the US.	</a:t>
            </a:r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SALE PRICE: 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property’s sale price in US dollars. </a:t>
            </a:r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56898" y="2117566"/>
            <a:ext cx="1109022" cy="4133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903487" y="2630410"/>
            <a:ext cx="911073" cy="779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07880" y="3509208"/>
            <a:ext cx="199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This is the output that I am trying to predict.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295858" y="2094100"/>
            <a:ext cx="5861040" cy="4368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86836" y="2533634"/>
            <a:ext cx="1390516" cy="9755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529" y="3679150"/>
            <a:ext cx="152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The different house features.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12590" y="152400"/>
            <a:ext cx="18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HEATMAP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/>
          <a:stretch/>
        </p:blipFill>
        <p:spPr>
          <a:xfrm>
            <a:off x="2683996" y="640512"/>
            <a:ext cx="6903718" cy="6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14018" y="537882"/>
            <a:ext cx="2239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APPROACH</a:t>
            </a:r>
            <a:endParaRPr lang="en-US" sz="4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490710" y="1465729"/>
            <a:ext cx="2380130" cy="94129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Inputs were taken from the table.</a:t>
            </a:r>
            <a:endParaRPr lang="en-US" sz="1600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537889" y="1465729"/>
            <a:ext cx="2380130" cy="94129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Model built on the training set to predict what the house sale price will be. </a:t>
            </a:r>
            <a:endParaRPr lang="en-US" sz="1600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6692409" y="1465729"/>
            <a:ext cx="2380130" cy="94129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Validate / Test the model on the test set . Explore data to understand which inputs are most important.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9457764" y="1465729"/>
            <a:ext cx="2380130" cy="94129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Analyse the results.</a:t>
            </a:r>
            <a:endParaRPr lang="en-US" sz="1600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7950" t="4234" r="17913" b="17454"/>
          <a:stretch/>
        </p:blipFill>
        <p:spPr>
          <a:xfrm>
            <a:off x="3040347" y="2926649"/>
            <a:ext cx="3375213" cy="26135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7154" t="20427" r="39692" b="3682"/>
          <a:stretch/>
        </p:blipFill>
        <p:spPr>
          <a:xfrm>
            <a:off x="6415560" y="3024700"/>
            <a:ext cx="2581834" cy="24174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r="20329"/>
          <a:stretch/>
        </p:blipFill>
        <p:spPr>
          <a:xfrm>
            <a:off x="9072539" y="2626983"/>
            <a:ext cx="2976026" cy="30547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t="44222" r="62910" b="38558"/>
          <a:stretch/>
        </p:blipFill>
        <p:spPr>
          <a:xfrm>
            <a:off x="0" y="3355191"/>
            <a:ext cx="3075973" cy="20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4771" y="308997"/>
            <a:ext cx="3973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EXPLORATION</a:t>
            </a:r>
            <a:endParaRPr lang="en-US" sz="4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3" y="1718261"/>
            <a:ext cx="5327582" cy="35482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880" y="1016881"/>
            <a:ext cx="10713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In my data exploration stage I created different scatter plots to show how some important features related to the Sale Price. 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2171" y="5343912"/>
            <a:ext cx="252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Ground Living Area</a:t>
            </a:r>
            <a:endParaRPr lang="en-US" sz="16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37" y="1718260"/>
            <a:ext cx="5327582" cy="35482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66994" y="5343912"/>
            <a:ext cx="252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Overall Quality</a:t>
            </a:r>
            <a:endParaRPr lang="en-US" sz="16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5004" y="182880"/>
            <a:ext cx="5481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EXPLORATION PART 2</a:t>
            </a:r>
            <a:endParaRPr lang="en-US" sz="4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0" t="49043" r="51945" b="48667"/>
          <a:stretch/>
        </p:blipFill>
        <p:spPr>
          <a:xfrm rot="5400000">
            <a:off x="6688340" y="3606181"/>
            <a:ext cx="5696337" cy="265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033"/>
          <a:stretch/>
        </p:blipFill>
        <p:spPr>
          <a:xfrm>
            <a:off x="2725421" y="775997"/>
            <a:ext cx="6216606" cy="59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6218" y="464222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METHODOLOGY</a:t>
            </a:r>
            <a:endParaRPr lang="en-US" sz="3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8680" y="122568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Below are the three machine learning models that I used.</a:t>
            </a:r>
          </a:p>
          <a:p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Models</a:t>
            </a:r>
          </a:p>
          <a:p>
            <a:endParaRPr lang="en-US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Decision Trees (Makes predictions by choosing one input at a time splitting the data)</a:t>
            </a:r>
          </a:p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Random Forest(By using many decision trees, it takes a random selection of inputs, combines the outputs then takes average of outputs.</a:t>
            </a:r>
          </a:p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Gradient Boosted Trees(Made up of decision trees, each tree is a weak classifier, adds the outputs and then takes the average output.</a:t>
            </a:r>
          </a:p>
          <a:p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Evaluation</a:t>
            </a:r>
          </a:p>
          <a:p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Regression Output</a:t>
            </a:r>
          </a:p>
          <a:p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Root Mean Squared Error over test set.</a:t>
            </a:r>
          </a:p>
          <a:p>
            <a:r>
              <a:rPr lang="en-US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R2 over the test </a:t>
            </a:r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set (</a:t>
            </a:r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how close you are to </a:t>
            </a:r>
          </a:p>
          <a:p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perfect prediction</a:t>
            </a:r>
            <a:r>
              <a:rPr lang="en-US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)</a:t>
            </a:r>
          </a:p>
          <a:p>
            <a:endParaRPr lang="en-US" b="1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dirty="0" smtClean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-257" b="9308"/>
          <a:stretch/>
        </p:blipFill>
        <p:spPr>
          <a:xfrm>
            <a:off x="5132294" y="3751566"/>
            <a:ext cx="6656295" cy="31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566</Words>
  <Application>Microsoft Macintosh PowerPoint</Application>
  <PresentationFormat>Widescreen</PresentationFormat>
  <Paragraphs>101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Abadi MT Condensed Extra Bold</vt:lpstr>
      <vt:lpstr>Abadi MT Condensed Light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Simran Cellini</dc:creator>
  <cp:lastModifiedBy>Simran Cellini</cp:lastModifiedBy>
  <cp:revision>101</cp:revision>
  <dcterms:created xsi:type="dcterms:W3CDTF">2017-08-24T09:45:08Z</dcterms:created>
  <dcterms:modified xsi:type="dcterms:W3CDTF">2017-08-25T11:50:24Z</dcterms:modified>
</cp:coreProperties>
</file>